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handoutMasterIdLst>
    <p:handoutMasterId r:id="rId11"/>
  </p:handout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5" r:id="rId10"/>
  </p:sldIdLst>
  <p:sldSz cx="9144000" cy="6858000" type="screen4x3"/>
  <p:notesSz cx="6858000" cy="9144000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93300"/>
    <a:srgbClr val="FF6600"/>
    <a:srgbClr val="996600"/>
    <a:srgbClr val="336600"/>
    <a:srgbClr val="800080"/>
    <a:srgbClr val="4D4D4D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h-TH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F43722-B51D-4E25-9714-E752ECA1C239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3269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586" name="Group 1026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67587" name="Group 1027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67588" name="Freeform 1028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7589" name="Freeform 1029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7590" name="Freeform 1030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7591" name="Freeform 1031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7592" name="Freeform 1032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7593" name="Freeform 1033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7594" name="Freeform 1034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67595" name="Freeform 1035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7596" name="Freeform 1036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7597" name="Freeform 1037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7598" name="Freeform 1038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7599" name="Freeform 1039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7600" name="Freeform 1040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grpSp>
          <p:nvGrpSpPr>
            <p:cNvPr id="67601" name="Group 1041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67602" name="Freeform 104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7603" name="Freeform 104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7604" name="Freeform 104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grpSp>
          <p:nvGrpSpPr>
            <p:cNvPr id="67605" name="Group 1045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67606" name="Freeform 104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7607" name="Freeform 104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7608" name="Freeform 104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grpSp>
          <p:nvGrpSpPr>
            <p:cNvPr id="67609" name="Group 1049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67610" name="Freeform 105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7611" name="Freeform 105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7612" name="Freeform 105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grpSp>
          <p:nvGrpSpPr>
            <p:cNvPr id="67613" name="Group 1053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67614" name="Freeform 105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7615" name="Freeform 105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7616" name="Freeform 105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grpSp>
          <p:nvGrpSpPr>
            <p:cNvPr id="67617" name="Group 1057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67618" name="Freeform 105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7619" name="Freeform 105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7620" name="Freeform 106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67621" name="Freeform 1061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7622" name="Freeform 1062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7623" name="Freeform 1063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7624" name="Freeform 1064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7625" name="Freeform 1065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7626" name="Freeform 1066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7627" name="Freeform 1067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67628" name="Rectangle 1068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7629" name="Rectangle 106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7630" name="Rectangle 107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7E88BE5-7E48-4CBC-907D-F45C22825323}" type="slidenum">
              <a:rPr lang="en-US"/>
              <a:pPr/>
              <a:t>‹#›</a:t>
            </a:fld>
            <a:endParaRPr lang="th-TH"/>
          </a:p>
        </p:txBody>
      </p:sp>
      <p:sp>
        <p:nvSpPr>
          <p:cNvPr id="67631" name="Rectangle 1071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th-TH" noProof="0" smtClean="0"/>
              <a:t>คลิกเพื่อแก้ไขลักษณะชื่อเรื่องต้นแบบ</a:t>
            </a:r>
            <a:endParaRPr lang="en-US" noProof="0" smtClean="0"/>
          </a:p>
        </p:txBody>
      </p:sp>
      <p:sp>
        <p:nvSpPr>
          <p:cNvPr id="67632" name="Rectangle 1072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h-TH" noProof="0" smtClean="0"/>
              <a:t>คลิกเพื่อแก้ไขลักษณะชื่อเรื่องรองต้นแบบ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47D0BF-DB87-4405-B219-B012724C4280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3448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D9DB9-7294-4292-901E-A28C489B28C1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18045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521F1-C38A-4F2F-A2EF-A0D29215A76A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10422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422F6-DB22-4B4C-92EB-CC70ABE29E9A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0070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C58B1-ABFE-4702-ACB6-326869252300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9861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1DD91-91C4-4E8B-8474-DE40E396B9F7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8295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4EC62-A466-4970-884E-21107C81ED3C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3753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A5037-DBEC-488C-9880-09D684398C45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9677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D5EF9-8C12-46AA-9891-E135A516EECD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08119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BF95A6-FDA0-4EA5-A05A-1D2F00F78660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73377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66563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grpSp>
          <p:nvGrpSpPr>
            <p:cNvPr id="66564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66565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6566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6567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6656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grpSp>
          <p:nvGrpSpPr>
            <p:cNvPr id="66569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6657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657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657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657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657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grpSp>
            <p:nvGrpSpPr>
              <p:cNvPr id="66575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6657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6657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6657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h-TH"/>
                </a:p>
              </p:txBody>
            </p:sp>
          </p:grpSp>
        </p:grpSp>
        <p:grpSp>
          <p:nvGrpSpPr>
            <p:cNvPr id="66579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66580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6581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6582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grpSp>
          <p:nvGrpSpPr>
            <p:cNvPr id="66583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6658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658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658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grpSp>
          <p:nvGrpSpPr>
            <p:cNvPr id="66587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66588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6589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6590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66591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6592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6593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6594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6595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6596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6597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6598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6599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6600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6601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6602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6603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6604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6660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66606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en-US" smtClean="0"/>
          </a:p>
          <a:p>
            <a:pPr lvl="1"/>
            <a:r>
              <a:rPr lang="th-TH" smtClean="0"/>
              <a:t>ระดับที่สอง</a:t>
            </a:r>
            <a:endParaRPr lang="en-US" smtClean="0"/>
          </a:p>
          <a:p>
            <a:pPr lvl="2"/>
            <a:r>
              <a:rPr lang="th-TH" smtClean="0"/>
              <a:t>ระดับที่สาม</a:t>
            </a:r>
            <a:endParaRPr lang="en-US" smtClean="0"/>
          </a:p>
          <a:p>
            <a:pPr lvl="3"/>
            <a:r>
              <a:rPr lang="th-TH" smtClean="0"/>
              <a:t>ระดับที่สี่</a:t>
            </a:r>
            <a:endParaRPr lang="en-US" smtClean="0"/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6660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th-TH"/>
          </a:p>
        </p:txBody>
      </p:sp>
      <p:sp>
        <p:nvSpPr>
          <p:cNvPr id="6660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th-TH"/>
          </a:p>
        </p:txBody>
      </p:sp>
      <p:sp>
        <p:nvSpPr>
          <p:cNvPr id="6660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89815AC5-B07C-4FFC-ADAD-E7556485F92C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ngsana New" pitchFamily="18" charset="-34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ngsana New" pitchFamily="18" charset="-34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ngsana New" pitchFamily="18" charset="-34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ngsana New" pitchFamily="18" charset="-34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ngsana New" pitchFamily="18" charset="-34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ngsana New" pitchFamily="18" charset="-34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ngsana New" pitchFamily="18" charset="-34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.th/imgres?imgurl=http://www.ipst.ac.th/article/math/img/am09.jpg&amp;imgrefurl=http://www.ipst.ac.th/article/math/math04.html&amp;h=124&amp;w=79&amp;sz=5&amp;tbnid=rFWoPdD0km4J:&amp;tbnh=84&amp;tbnw=53&amp;hl=th&amp;start=22&amp;prev=/images%3Fq%3D%25E0%25B8%2581%25E0%25B8%25B2%25E0%25B8%25A3%25E0%25B8%2597%25E0%25B8%25B3%25E0%25B8%2587%25E0%25B8%25B2%25E0%25B8%2599%26start%3D20%26svnum%3D10%26hl%3Dth%26lr%3D%26sa%3DN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google.co.th/imgres?imgurl=http://www.johnrobertpowers.in.th/images/FL81334.jpg&amp;imgrefurl=http://www.johnrobertpowers.in.th/t14.html&amp;h=98&amp;w=147&amp;sz=6&amp;tbnid=vanDF1M9TvQJ:&amp;tbnh=59&amp;tbnw=89&amp;hl=th&amp;start=30&amp;prev=/images%3Fq%3D%25E0%25B8%259A%25E0%25B8%25B8%25E0%25B8%2584%25E0%25B8%25A5%25E0%25B8%25B4%25E0%25B8%2581%25E0%25B8%25A0%25E0%25B8%25B2%25E0%25B8%259E%26start%3D20%26imgsz%3Dsmall%257Cmedium%257Clarge%257Cxlarge%26svnum%3D10%26hl%3Dth%26lr%3D%26sa%3DN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3505200" y="1447800"/>
            <a:ext cx="3962400" cy="838200"/>
          </a:xfrm>
          <a:prstGeom prst="wedgeRoundRectCallout">
            <a:avLst>
              <a:gd name="adj1" fmla="val -89222"/>
              <a:gd name="adj2" fmla="val 51514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endParaRPr lang="th-TH" sz="6600">
              <a:latin typeface="Verdana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729038" y="1524000"/>
            <a:ext cx="36544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th-TH" sz="4400" b="1" i="1">
                <a:solidFill>
                  <a:srgbClr val="990000"/>
                </a:solidFill>
                <a:latin typeface="Angsana New" pitchFamily="18" charset="-34"/>
              </a:rPr>
              <a:t>ผลการเรียนรู้ที่คาดหวัง</a:t>
            </a:r>
          </a:p>
        </p:txBody>
      </p:sp>
      <p:pic>
        <p:nvPicPr>
          <p:cNvPr id="30726" name="Picture 6" descr="kapook_12761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1477963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2362200" y="2406650"/>
            <a:ext cx="609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h-TH" sz="3600" b="1">
                <a:solidFill>
                  <a:schemeClr val="tx2"/>
                </a:solidFill>
                <a:latin typeface="Angsana New" pitchFamily="18" charset="-34"/>
              </a:rPr>
              <a:t>1.  อธิบายความหมายของทัศนคติและกิจนิสัยได้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1295400" y="3092450"/>
            <a:ext cx="5257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h-TH" sz="3600" b="1">
                <a:solidFill>
                  <a:schemeClr val="tx2"/>
                </a:solidFill>
                <a:latin typeface="Angsana New" pitchFamily="18" charset="-34"/>
              </a:rPr>
              <a:t>2.  บอกทัศนคติและกิจนิสัยที่พึงประสงค์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2438400" y="3609975"/>
            <a:ext cx="6705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334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9906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4478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9050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3622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8194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32766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7338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41910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 startAt="3"/>
            </a:pPr>
            <a:r>
              <a:rPr lang="th-TH" sz="3600" b="1">
                <a:solidFill>
                  <a:schemeClr val="tx2"/>
                </a:solidFill>
                <a:latin typeface="Angsana New" pitchFamily="18" charset="-34"/>
              </a:rPr>
              <a:t>บอกการประพฤติตัวดีและการปรับปรุงทัศนคติ             และกิจนิสัยได้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1219200" y="4752975"/>
            <a:ext cx="6553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334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9906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4478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9050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3622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8194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32766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7338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41910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 startAt="4"/>
            </a:pPr>
            <a:r>
              <a:rPr lang="th-TH" sz="3600" b="1">
                <a:solidFill>
                  <a:schemeClr val="tx2"/>
                </a:solidFill>
                <a:latin typeface="Angsana New" pitchFamily="18" charset="-34"/>
              </a:rPr>
              <a:t>บอกการมีทัศนคติที่ไม่ดีเป็นสาเหตุของกิจนิสัยทำให้คนไม่สัมพันธ์กันได้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2438400" y="5943600"/>
            <a:ext cx="5257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h-TH" sz="3600" b="1">
                <a:solidFill>
                  <a:schemeClr val="tx2"/>
                </a:solidFill>
                <a:latin typeface="Angsana New" pitchFamily="18" charset="-34"/>
              </a:rPr>
              <a:t>5.  บอกการมีนิสัยที่ดีในการทำงานได้</a:t>
            </a:r>
          </a:p>
        </p:txBody>
      </p:sp>
      <p:sp>
        <p:nvSpPr>
          <p:cNvPr id="30733" name="WordArt 13"/>
          <p:cNvSpPr>
            <a:spLocks noChangeArrowheads="1" noChangeShapeType="1" noTextEdit="1"/>
          </p:cNvSpPr>
          <p:nvPr/>
        </p:nvSpPr>
        <p:spPr bwMode="auto">
          <a:xfrm>
            <a:off x="1143000" y="228600"/>
            <a:ext cx="6858000" cy="76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4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Angsana New"/>
                <a:cs typeface="Angsana New"/>
              </a:rPr>
              <a:t>หน่วยที่ 2  ทัศนคติและกิจนิสัยในการทำงาน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7" grpId="0" animBg="1"/>
      <p:bldP spid="30724" grpId="0"/>
      <p:bldP spid="30728" grpId="0"/>
      <p:bldP spid="30729" grpId="0"/>
      <p:bldP spid="30730" grpId="0"/>
      <p:bldP spid="30731" grpId="0"/>
      <p:bldP spid="30732" grpId="0"/>
      <p:bldP spid="307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2971800" y="2438400"/>
            <a:ext cx="2971800" cy="2362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/>
            <a:endParaRPr lang="th-TH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276600" y="2589213"/>
            <a:ext cx="22860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th-TH" sz="3600" b="1">
                <a:solidFill>
                  <a:schemeClr val="tx2"/>
                </a:solidFill>
              </a:rPr>
              <a:t>หน่วยที่ 2</a:t>
            </a:r>
          </a:p>
          <a:p>
            <a:pPr algn="ctr" eaLnBrk="1" hangingPunct="1"/>
            <a:r>
              <a:rPr lang="th-TH" sz="3600" b="1">
                <a:solidFill>
                  <a:schemeClr val="tx2"/>
                </a:solidFill>
              </a:rPr>
              <a:t>ทัศนคติและกิจนิสัยในการทำงาน</a:t>
            </a:r>
          </a:p>
        </p:txBody>
      </p:sp>
      <p:grpSp>
        <p:nvGrpSpPr>
          <p:cNvPr id="2076" name="Group 28"/>
          <p:cNvGrpSpPr>
            <a:grpSpLocks/>
          </p:cNvGrpSpPr>
          <p:nvPr/>
        </p:nvGrpSpPr>
        <p:grpSpPr bwMode="auto">
          <a:xfrm>
            <a:off x="685800" y="914400"/>
            <a:ext cx="3657600" cy="1676400"/>
            <a:chOff x="432" y="576"/>
            <a:chExt cx="2304" cy="1056"/>
          </a:xfrm>
        </p:grpSpPr>
        <p:sp>
          <p:nvSpPr>
            <p:cNvPr id="2061" name="AutoShape 13"/>
            <p:cNvSpPr>
              <a:spLocks noChangeArrowheads="1"/>
            </p:cNvSpPr>
            <p:nvPr/>
          </p:nvSpPr>
          <p:spPr bwMode="auto">
            <a:xfrm>
              <a:off x="432" y="576"/>
              <a:ext cx="2304" cy="720"/>
            </a:xfrm>
            <a:prstGeom prst="flowChartAlternateProcess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533400" indent="-533400" algn="ctr" eaLnBrk="1" hangingPunct="1">
                <a:buFontTx/>
                <a:buAutoNum type="arabicPeriod"/>
              </a:pPr>
              <a:r>
                <a:rPr lang="th-TH" sz="3200" b="1">
                  <a:solidFill>
                    <a:srgbClr val="993300"/>
                  </a:solidFill>
                  <a:latin typeface="Angsana New" pitchFamily="18" charset="-34"/>
                </a:rPr>
                <a:t>ความหมายของทัศนคติ</a:t>
              </a:r>
            </a:p>
            <a:p>
              <a:pPr marL="533400" indent="-533400" algn="ctr" eaLnBrk="1" hangingPunct="1"/>
              <a:r>
                <a:rPr lang="th-TH" sz="3200" b="1">
                  <a:solidFill>
                    <a:srgbClr val="993300"/>
                  </a:solidFill>
                  <a:latin typeface="Angsana New" pitchFamily="18" charset="-34"/>
                </a:rPr>
                <a:t>และกิจนิสัย</a:t>
              </a:r>
            </a:p>
          </p:txBody>
        </p:sp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 flipH="1" flipV="1">
              <a:off x="1824" y="1296"/>
              <a:ext cx="528" cy="33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grpSp>
        <p:nvGrpSpPr>
          <p:cNvPr id="2077" name="Group 29"/>
          <p:cNvGrpSpPr>
            <a:grpSpLocks/>
          </p:cNvGrpSpPr>
          <p:nvPr/>
        </p:nvGrpSpPr>
        <p:grpSpPr bwMode="auto">
          <a:xfrm>
            <a:off x="4876800" y="952500"/>
            <a:ext cx="3581400" cy="1714500"/>
            <a:chOff x="3072" y="600"/>
            <a:chExt cx="2256" cy="1080"/>
          </a:xfrm>
        </p:grpSpPr>
        <p:sp>
          <p:nvSpPr>
            <p:cNvPr id="2063" name="AutoShape 15"/>
            <p:cNvSpPr>
              <a:spLocks noChangeArrowheads="1"/>
            </p:cNvSpPr>
            <p:nvPr/>
          </p:nvSpPr>
          <p:spPr bwMode="auto">
            <a:xfrm>
              <a:off x="3072" y="600"/>
              <a:ext cx="2256" cy="67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th-TH" sz="3200" b="1">
                  <a:solidFill>
                    <a:srgbClr val="993300"/>
                  </a:solidFill>
                  <a:latin typeface="Angsana New" pitchFamily="18" charset="-34"/>
                </a:rPr>
                <a:t>2. ทัศนคติและกิจนิสัย</a:t>
              </a:r>
            </a:p>
            <a:p>
              <a:pPr algn="ctr" eaLnBrk="1" hangingPunct="1"/>
              <a:r>
                <a:rPr lang="th-TH" sz="3200" b="1">
                  <a:solidFill>
                    <a:srgbClr val="993300"/>
                  </a:solidFill>
                  <a:latin typeface="Angsana New" pitchFamily="18" charset="-34"/>
                </a:rPr>
                <a:t>ที่พึงประสงค์ในการทำงาน</a:t>
              </a:r>
            </a:p>
          </p:txBody>
        </p:sp>
        <p:sp>
          <p:nvSpPr>
            <p:cNvPr id="2072" name="Line 24"/>
            <p:cNvSpPr>
              <a:spLocks noChangeShapeType="1"/>
            </p:cNvSpPr>
            <p:nvPr/>
          </p:nvSpPr>
          <p:spPr bwMode="auto">
            <a:xfrm flipV="1">
              <a:off x="3408" y="1296"/>
              <a:ext cx="528" cy="38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grpSp>
        <p:nvGrpSpPr>
          <p:cNvPr id="2078" name="Group 30"/>
          <p:cNvGrpSpPr>
            <a:grpSpLocks/>
          </p:cNvGrpSpPr>
          <p:nvPr/>
        </p:nvGrpSpPr>
        <p:grpSpPr bwMode="auto">
          <a:xfrm>
            <a:off x="5943600" y="2971800"/>
            <a:ext cx="3048000" cy="1524000"/>
            <a:chOff x="3744" y="1872"/>
            <a:chExt cx="1920" cy="960"/>
          </a:xfrm>
        </p:grpSpPr>
        <p:sp>
          <p:nvSpPr>
            <p:cNvPr id="2065" name="AutoShape 17"/>
            <p:cNvSpPr>
              <a:spLocks noChangeArrowheads="1"/>
            </p:cNvSpPr>
            <p:nvPr/>
          </p:nvSpPr>
          <p:spPr bwMode="auto">
            <a:xfrm>
              <a:off x="3936" y="1872"/>
              <a:ext cx="1728" cy="96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th-TH" sz="3200" b="1">
                  <a:solidFill>
                    <a:srgbClr val="993300"/>
                  </a:solidFill>
                  <a:latin typeface="Angsana New" pitchFamily="18" charset="-34"/>
                </a:rPr>
                <a:t>3. การประพฤติตัวดีและ</a:t>
              </a:r>
            </a:p>
            <a:p>
              <a:pPr algn="ctr" eaLnBrk="1" hangingPunct="1"/>
              <a:r>
                <a:rPr lang="th-TH" sz="3200" b="1">
                  <a:solidFill>
                    <a:srgbClr val="993300"/>
                  </a:solidFill>
                  <a:latin typeface="Angsana New" pitchFamily="18" charset="-34"/>
                </a:rPr>
                <a:t>การปรับปรุงทัศนคติ</a:t>
              </a:r>
            </a:p>
            <a:p>
              <a:pPr algn="ctr" eaLnBrk="1" hangingPunct="1"/>
              <a:r>
                <a:rPr lang="th-TH" sz="3200" b="1">
                  <a:solidFill>
                    <a:srgbClr val="993300"/>
                  </a:solidFill>
                  <a:latin typeface="Angsana New" pitchFamily="18" charset="-34"/>
                </a:rPr>
                <a:t>และกิจนิสัย</a:t>
              </a:r>
            </a:p>
          </p:txBody>
        </p:sp>
        <p:sp>
          <p:nvSpPr>
            <p:cNvPr id="2073" name="Line 25"/>
            <p:cNvSpPr>
              <a:spLocks noChangeShapeType="1"/>
            </p:cNvSpPr>
            <p:nvPr/>
          </p:nvSpPr>
          <p:spPr bwMode="auto">
            <a:xfrm>
              <a:off x="3744" y="2304"/>
              <a:ext cx="19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grpSp>
        <p:nvGrpSpPr>
          <p:cNvPr id="2079" name="Group 31"/>
          <p:cNvGrpSpPr>
            <a:grpSpLocks/>
          </p:cNvGrpSpPr>
          <p:nvPr/>
        </p:nvGrpSpPr>
        <p:grpSpPr bwMode="auto">
          <a:xfrm>
            <a:off x="1625600" y="4800600"/>
            <a:ext cx="5562600" cy="1600200"/>
            <a:chOff x="1024" y="3024"/>
            <a:chExt cx="3504" cy="1008"/>
          </a:xfrm>
        </p:grpSpPr>
        <p:sp>
          <p:nvSpPr>
            <p:cNvPr id="2067" name="AutoShape 19"/>
            <p:cNvSpPr>
              <a:spLocks noChangeArrowheads="1"/>
            </p:cNvSpPr>
            <p:nvPr/>
          </p:nvSpPr>
          <p:spPr bwMode="auto">
            <a:xfrm>
              <a:off x="1024" y="3264"/>
              <a:ext cx="3504" cy="76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th-TH" sz="3200" b="1">
                  <a:solidFill>
                    <a:srgbClr val="993300"/>
                  </a:solidFill>
                  <a:latin typeface="Angsana New" pitchFamily="18" charset="-34"/>
                </a:rPr>
                <a:t>4. การมีทัศนคติที่ไม่ดีเป็นสาเหตุของกิจนิสัย</a:t>
              </a:r>
            </a:p>
            <a:p>
              <a:pPr algn="ctr" eaLnBrk="1" hangingPunct="1"/>
              <a:r>
                <a:rPr lang="th-TH" sz="3200" b="1">
                  <a:solidFill>
                    <a:srgbClr val="993300"/>
                  </a:solidFill>
                  <a:latin typeface="Angsana New" pitchFamily="18" charset="-34"/>
                </a:rPr>
                <a:t>ที่ทำให้คนไม่สัมพันธ์กัน</a:t>
              </a:r>
            </a:p>
          </p:txBody>
        </p:sp>
        <p:sp>
          <p:nvSpPr>
            <p:cNvPr id="2074" name="Line 26"/>
            <p:cNvSpPr>
              <a:spLocks noChangeShapeType="1"/>
            </p:cNvSpPr>
            <p:nvPr/>
          </p:nvSpPr>
          <p:spPr bwMode="auto">
            <a:xfrm>
              <a:off x="2784" y="3024"/>
              <a:ext cx="0" cy="24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grpSp>
        <p:nvGrpSpPr>
          <p:cNvPr id="2080" name="Group 32"/>
          <p:cNvGrpSpPr>
            <a:grpSpLocks/>
          </p:cNvGrpSpPr>
          <p:nvPr/>
        </p:nvGrpSpPr>
        <p:grpSpPr bwMode="auto">
          <a:xfrm>
            <a:off x="304800" y="3048000"/>
            <a:ext cx="2628900" cy="1143000"/>
            <a:chOff x="192" y="1920"/>
            <a:chExt cx="1656" cy="720"/>
          </a:xfrm>
        </p:grpSpPr>
        <p:sp>
          <p:nvSpPr>
            <p:cNvPr id="2069" name="AutoShape 21"/>
            <p:cNvSpPr>
              <a:spLocks noChangeArrowheads="1"/>
            </p:cNvSpPr>
            <p:nvPr/>
          </p:nvSpPr>
          <p:spPr bwMode="auto">
            <a:xfrm>
              <a:off x="192" y="1920"/>
              <a:ext cx="1488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th-TH" sz="3200" b="1">
                  <a:solidFill>
                    <a:srgbClr val="993300"/>
                  </a:solidFill>
                  <a:latin typeface="Angsana New" pitchFamily="18" charset="-34"/>
                </a:rPr>
                <a:t>5. นิสัยที่ดีในการ</a:t>
              </a:r>
            </a:p>
            <a:p>
              <a:pPr algn="ctr" eaLnBrk="1" hangingPunct="1"/>
              <a:r>
                <a:rPr lang="th-TH" sz="3200" b="1">
                  <a:solidFill>
                    <a:srgbClr val="993300"/>
                  </a:solidFill>
                  <a:latin typeface="Angsana New" pitchFamily="18" charset="-34"/>
                </a:rPr>
                <a:t>ทำงาน</a:t>
              </a:r>
            </a:p>
          </p:txBody>
        </p:sp>
        <p:sp>
          <p:nvSpPr>
            <p:cNvPr id="2075" name="Line 27"/>
            <p:cNvSpPr>
              <a:spLocks noChangeShapeType="1"/>
            </p:cNvSpPr>
            <p:nvPr/>
          </p:nvSpPr>
          <p:spPr bwMode="auto">
            <a:xfrm flipH="1">
              <a:off x="1656" y="2256"/>
              <a:ext cx="19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1219200" y="533400"/>
            <a:ext cx="6705600" cy="1143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425575" y="777875"/>
            <a:ext cx="631666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th-TH" sz="4800" b="1" i="1">
                <a:solidFill>
                  <a:srgbClr val="990000"/>
                </a:solidFill>
                <a:latin typeface="Angsana New" pitchFamily="18" charset="-34"/>
              </a:rPr>
              <a:t>1. ความหมายของทัศนคติและกิจนิสัย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1966913"/>
            <a:ext cx="8991600" cy="3565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th-TH" sz="3200" b="1">
                <a:solidFill>
                  <a:schemeClr val="tx2"/>
                </a:solidFill>
                <a:latin typeface="Angsana New" pitchFamily="18" charset="-34"/>
              </a:rPr>
              <a:t>     		ความหมายของทัศนคติ เป็นลักษณะทางจิตใจของบุคคล</a:t>
            </a:r>
          </a:p>
          <a:p>
            <a:pPr eaLnBrk="1" hangingPunct="1"/>
            <a:r>
              <a:rPr lang="th-TH" sz="3200" b="1">
                <a:solidFill>
                  <a:schemeClr val="tx2"/>
                </a:solidFill>
                <a:latin typeface="Angsana New" pitchFamily="18" charset="-34"/>
              </a:rPr>
              <a:t> 	ที่เกี่ยวข้อง กับพฤติกรรมบุคคล 3 ประเภท</a:t>
            </a:r>
            <a:r>
              <a:rPr lang="th-TH" sz="3200">
                <a:solidFill>
                  <a:schemeClr val="tx2"/>
                </a:solidFill>
                <a:latin typeface="Angsana New" pitchFamily="18" charset="-34"/>
              </a:rPr>
              <a:t> </a:t>
            </a:r>
            <a:r>
              <a:rPr lang="th-TH" sz="3200" b="1">
                <a:solidFill>
                  <a:schemeClr val="tx2"/>
                </a:solidFill>
                <a:latin typeface="Angsana New" pitchFamily="18" charset="-34"/>
              </a:rPr>
              <a:t>คือ</a:t>
            </a:r>
          </a:p>
          <a:p>
            <a:pPr eaLnBrk="1" hangingPunct="1"/>
            <a:r>
              <a:rPr lang="th-TH" sz="3600">
                <a:solidFill>
                  <a:srgbClr val="666633"/>
                </a:solidFill>
                <a:latin typeface="Angsana New" pitchFamily="18" charset="-34"/>
              </a:rPr>
              <a:t>    	</a:t>
            </a:r>
            <a:r>
              <a:rPr lang="th-TH" sz="3200">
                <a:solidFill>
                  <a:srgbClr val="666633"/>
                </a:solidFill>
                <a:latin typeface="Angsana New" pitchFamily="18" charset="-34"/>
              </a:rPr>
              <a:t>1. ความหมายด้านความรู้คิด คือ ทัศนคติที่มีต่อสิ่งใดสิ่งหนึ่ง</a:t>
            </a:r>
          </a:p>
          <a:p>
            <a:pPr eaLnBrk="1" hangingPunct="1"/>
            <a:r>
              <a:rPr lang="th-TH" sz="3200">
                <a:solidFill>
                  <a:srgbClr val="666633"/>
                </a:solidFill>
                <a:latin typeface="Angsana New" pitchFamily="18" charset="-34"/>
              </a:rPr>
              <a:t>     	2. ความหมายด้านความรู้สึก คือ อารมณ์ของบุคคลเกี่ยวกับวัตถุ</a:t>
            </a:r>
          </a:p>
          <a:p>
            <a:pPr eaLnBrk="1" hangingPunct="1"/>
            <a:r>
              <a:rPr lang="th-TH" sz="3200">
                <a:solidFill>
                  <a:srgbClr val="666633"/>
                </a:solidFill>
                <a:latin typeface="Angsana New" pitchFamily="18" charset="-34"/>
              </a:rPr>
              <a:t>     	3. ความหมายด้านความพร้อมกระทำ คือ พร้อมที่จะทำตาม	ความรู้สึก</a:t>
            </a:r>
          </a:p>
          <a:p>
            <a:pPr eaLnBrk="1" hangingPunct="1"/>
            <a:r>
              <a:rPr lang="th-TH" sz="3200">
                <a:solidFill>
                  <a:srgbClr val="666633"/>
                </a:solidFill>
                <a:latin typeface="Angsana New" pitchFamily="18" charset="-34"/>
              </a:rPr>
              <a:t>     	4. ความหมายของกิจนิสัย ความประพฤติในการทำงานที่ชินเป็นนิสัย </a:t>
            </a:r>
          </a:p>
          <a:p>
            <a:pPr eaLnBrk="1" hangingPunct="1"/>
            <a:endParaRPr lang="th-TH" sz="3200">
              <a:solidFill>
                <a:srgbClr val="666633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 animBg="1"/>
      <p:bldP spid="3076" grpId="0"/>
      <p:bldP spid="307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AutoShape 7"/>
          <p:cNvSpPr>
            <a:spLocks noChangeArrowheads="1"/>
          </p:cNvSpPr>
          <p:nvPr/>
        </p:nvSpPr>
        <p:spPr bwMode="auto">
          <a:xfrm>
            <a:off x="685800" y="533400"/>
            <a:ext cx="80772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950913" y="709613"/>
            <a:ext cx="7431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th-TH" sz="4400" b="1" i="1">
                <a:solidFill>
                  <a:srgbClr val="990000"/>
                </a:solidFill>
                <a:latin typeface="Angsana New" pitchFamily="18" charset="-34"/>
              </a:rPr>
              <a:t>2. ทัศนคติและกิจนิสัยที่พึงประสงค์ในการทำงาน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914400" y="1752600"/>
            <a:ext cx="80010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th-TH" sz="3000" b="1">
                <a:solidFill>
                  <a:schemeClr val="tx2"/>
                </a:solidFill>
                <a:latin typeface="Angsana New" pitchFamily="18" charset="-34"/>
              </a:rPr>
              <a:t>     </a:t>
            </a:r>
            <a:r>
              <a:rPr lang="th-TH" sz="3600" b="1">
                <a:solidFill>
                  <a:schemeClr val="tx2"/>
                </a:solidFill>
                <a:latin typeface="Angsana New" pitchFamily="18" charset="-34"/>
              </a:rPr>
              <a:t>ทัศนคติที่พึงประสงค์ในการทำงาน จะประสบความสำเร็จ</a:t>
            </a:r>
          </a:p>
          <a:p>
            <a:pPr eaLnBrk="1" hangingPunct="1"/>
            <a:r>
              <a:rPr lang="th-TH" sz="3600" b="1">
                <a:solidFill>
                  <a:schemeClr val="tx2"/>
                </a:solidFill>
                <a:latin typeface="Angsana New" pitchFamily="18" charset="-34"/>
              </a:rPr>
              <a:t>ในการทำงานต้องมีทัศนคติต่อผู้อื่นในทางบวก</a:t>
            </a:r>
          </a:p>
          <a:p>
            <a:pPr eaLnBrk="1" hangingPunct="1"/>
            <a:r>
              <a:rPr lang="th-TH" sz="3600" b="1">
                <a:solidFill>
                  <a:schemeClr val="tx2"/>
                </a:solidFill>
                <a:latin typeface="Angsana New" pitchFamily="18" charset="-34"/>
              </a:rPr>
              <a:t>     กิจนิสัยที่พึงประสงค์ในการทำงาน </a:t>
            </a:r>
          </a:p>
          <a:p>
            <a:pPr eaLnBrk="1" hangingPunct="1"/>
            <a:r>
              <a:rPr lang="th-TH" sz="3600" b="1">
                <a:solidFill>
                  <a:schemeClr val="tx2"/>
                </a:solidFill>
                <a:latin typeface="Angsana New" pitchFamily="18" charset="-34"/>
              </a:rPr>
              <a:t>     - สร้างความสัมพันธ์กับบุคคลอื่น</a:t>
            </a:r>
          </a:p>
          <a:p>
            <a:pPr eaLnBrk="1" hangingPunct="1"/>
            <a:r>
              <a:rPr lang="th-TH" sz="3600" b="1">
                <a:solidFill>
                  <a:schemeClr val="tx2"/>
                </a:solidFill>
                <a:latin typeface="Angsana New" pitchFamily="18" charset="-34"/>
              </a:rPr>
              <a:t>     - มีสุขนิสัยที่ดี</a:t>
            </a:r>
          </a:p>
          <a:p>
            <a:pPr eaLnBrk="1" hangingPunct="1"/>
            <a:r>
              <a:rPr lang="th-TH" sz="3600" b="1">
                <a:solidFill>
                  <a:schemeClr val="tx2"/>
                </a:solidFill>
                <a:latin typeface="Angsana New" pitchFamily="18" charset="-34"/>
              </a:rPr>
              <a:t>     - ด้านสติปัญญา</a:t>
            </a:r>
          </a:p>
          <a:p>
            <a:pPr eaLnBrk="1" hangingPunct="1"/>
            <a:r>
              <a:rPr lang="th-TH" sz="3600" b="1">
                <a:solidFill>
                  <a:schemeClr val="tx2"/>
                </a:solidFill>
                <a:latin typeface="Angsana New" pitchFamily="18" charset="-34"/>
              </a:rPr>
              <a:t>     - ลักษณะการทำงาน</a:t>
            </a:r>
          </a:p>
        </p:txBody>
      </p:sp>
      <p:pic>
        <p:nvPicPr>
          <p:cNvPr id="23560" name="Picture 8" descr="MEETING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213225"/>
            <a:ext cx="2743200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/>
      <p:bldP spid="23556" grpId="0"/>
      <p:bldP spid="235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AutoShape 7"/>
          <p:cNvSpPr>
            <a:spLocks noChangeArrowheads="1"/>
          </p:cNvSpPr>
          <p:nvPr/>
        </p:nvSpPr>
        <p:spPr bwMode="auto">
          <a:xfrm>
            <a:off x="609600" y="685800"/>
            <a:ext cx="80772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42950" y="835025"/>
            <a:ext cx="78152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th-TH" sz="4000" b="1" i="1">
                <a:solidFill>
                  <a:srgbClr val="990000"/>
                </a:solidFill>
                <a:latin typeface="Angsana New" pitchFamily="18" charset="-34"/>
              </a:rPr>
              <a:t>3. การประพฤติตัวดีและการปรับปรุงทัศนคติและกิจนิสัย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685800" y="1933575"/>
            <a:ext cx="73914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334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9906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4478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9050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3622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8194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32766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7338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41910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sz="3600" b="1">
                <a:solidFill>
                  <a:srgbClr val="336600"/>
                </a:solidFill>
                <a:latin typeface="Angsana New" pitchFamily="18" charset="-34"/>
              </a:rPr>
              <a:t>    การประพฤติตัวดีและมีนิสัยดีควรยึดศีล 5 เป็นหลัก</a:t>
            </a:r>
          </a:p>
          <a:p>
            <a:pPr eaLnBrk="1" hangingPunct="1"/>
            <a:r>
              <a:rPr lang="th-TH" sz="3600">
                <a:solidFill>
                  <a:srgbClr val="800080"/>
                </a:solidFill>
                <a:latin typeface="Angsana New" pitchFamily="18" charset="-34"/>
              </a:rPr>
              <a:t>1. อย่าเป็นคนพูดปด พูดจาต้องเชื่อถือได้ มีวาจาสัตย์</a:t>
            </a:r>
          </a:p>
          <a:p>
            <a:pPr eaLnBrk="1" hangingPunct="1"/>
            <a:r>
              <a:rPr lang="th-TH" sz="3600">
                <a:solidFill>
                  <a:srgbClr val="800080"/>
                </a:solidFill>
                <a:latin typeface="Angsana New" pitchFamily="18" charset="-34"/>
              </a:rPr>
              <a:t>2. ไม่ฆ่าสัตว์ตัดชีวิต ทำร้ายหรือเข่นฆ่าผู้อื่น</a:t>
            </a:r>
          </a:p>
          <a:p>
            <a:pPr eaLnBrk="1" hangingPunct="1"/>
            <a:r>
              <a:rPr lang="th-TH" sz="3600">
                <a:solidFill>
                  <a:srgbClr val="800080"/>
                </a:solidFill>
                <a:latin typeface="Angsana New" pitchFamily="18" charset="-34"/>
              </a:rPr>
              <a:t>3. ไม่ลักทรัพย์ ไม่คิดเอาทรัพย์สินของผู้อื่นมาเป็นของตน</a:t>
            </a:r>
          </a:p>
          <a:p>
            <a:pPr eaLnBrk="1" hangingPunct="1"/>
            <a:r>
              <a:rPr lang="th-TH" sz="3600">
                <a:solidFill>
                  <a:srgbClr val="800080"/>
                </a:solidFill>
                <a:latin typeface="Angsana New" pitchFamily="18" charset="-34"/>
              </a:rPr>
              <a:t>4. ไม่ประพฤติผิดในกาม </a:t>
            </a:r>
          </a:p>
          <a:p>
            <a:pPr eaLnBrk="1" hangingPunct="1"/>
            <a:r>
              <a:rPr lang="th-TH" sz="3600">
                <a:solidFill>
                  <a:srgbClr val="800080"/>
                </a:solidFill>
                <a:latin typeface="Angsana New" pitchFamily="18" charset="-34"/>
              </a:rPr>
              <a:t>5. ไม่เสพสุราของมึนเมา ยาเสพติดต่าง ๆ</a:t>
            </a:r>
          </a:p>
        </p:txBody>
      </p:sp>
      <p:pic>
        <p:nvPicPr>
          <p:cNvPr id="24587" name="Picture 11" descr="am09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lum bright="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1" t="15152"/>
          <a:stretch>
            <a:fillRect/>
          </a:stretch>
        </p:blipFill>
        <p:spPr bwMode="auto">
          <a:xfrm>
            <a:off x="7010400" y="4191000"/>
            <a:ext cx="185737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/>
      <p:bldP spid="24580" grpId="0"/>
      <p:bldP spid="245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990600" y="533400"/>
            <a:ext cx="7086600" cy="1295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295400" y="609600"/>
            <a:ext cx="62706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th-TH" sz="4000" b="1" i="1">
                <a:solidFill>
                  <a:srgbClr val="990000"/>
                </a:solidFill>
                <a:latin typeface="Angsana New" pitchFamily="18" charset="-34"/>
              </a:rPr>
              <a:t>4.  การมีทัศนคติที่ไม่ดีเป็นสาเหตุของกิจนิสัย</a:t>
            </a:r>
          </a:p>
          <a:p>
            <a:pPr eaLnBrk="1" hangingPunct="1"/>
            <a:r>
              <a:rPr lang="th-TH" sz="4000" b="1" i="1">
                <a:solidFill>
                  <a:srgbClr val="990000"/>
                </a:solidFill>
                <a:latin typeface="Angsana New" pitchFamily="18" charset="-34"/>
              </a:rPr>
              <a:t>   ที่ทำให้คนไม่สัมพันธ์กัน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685800" y="1998663"/>
            <a:ext cx="7678738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5334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9906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4478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9050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3622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8194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32766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7338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41910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sz="3300">
                <a:solidFill>
                  <a:srgbClr val="4D4D4D"/>
                </a:solidFill>
                <a:latin typeface="Angsana New" pitchFamily="18" charset="-34"/>
              </a:rPr>
              <a:t>1. ความไม่รู้จักให้เกียรติซึ่งกันและกัน ในความเป็นมนุษย์เหมือนกัน</a:t>
            </a:r>
          </a:p>
          <a:p>
            <a:pPr eaLnBrk="1" hangingPunct="1"/>
            <a:r>
              <a:rPr lang="th-TH" sz="3300">
                <a:solidFill>
                  <a:srgbClr val="800080"/>
                </a:solidFill>
                <a:latin typeface="Angsana New" pitchFamily="18" charset="-34"/>
              </a:rPr>
              <a:t>2. การไม่ยอมรับนับถือผู้อื่นในด้านต่าง ๆ เช่น ด้านฐานะ วุฒิ วัย</a:t>
            </a:r>
          </a:p>
          <a:p>
            <a:pPr eaLnBrk="1" hangingPunct="1"/>
            <a:r>
              <a:rPr lang="th-TH" sz="3300">
                <a:solidFill>
                  <a:srgbClr val="4D4D4D"/>
                </a:solidFill>
                <a:latin typeface="Angsana New" pitchFamily="18" charset="-34"/>
              </a:rPr>
              <a:t>3. การดูหมิ่นเหยียดหยาม ไม่เห็นความสำคัญของคน</a:t>
            </a:r>
          </a:p>
          <a:p>
            <a:pPr eaLnBrk="1" hangingPunct="1"/>
            <a:r>
              <a:rPr lang="th-TH" sz="3300">
                <a:solidFill>
                  <a:srgbClr val="800080"/>
                </a:solidFill>
                <a:latin typeface="Angsana New" pitchFamily="18" charset="-34"/>
              </a:rPr>
              <a:t>4. การเห็นว่าตนเองมีความสำคัญกว่าผู้อื่น ผู้อื่นไม่มีความสำคัญ</a:t>
            </a:r>
          </a:p>
          <a:p>
            <a:pPr eaLnBrk="1" hangingPunct="1"/>
            <a:r>
              <a:rPr lang="th-TH" sz="3300">
                <a:solidFill>
                  <a:srgbClr val="4D4D4D"/>
                </a:solidFill>
                <a:latin typeface="Angsana New" pitchFamily="18" charset="-34"/>
              </a:rPr>
              <a:t>5. การให้อารมณ์ที่ไม่ถูกต้อง เคร่งเครียด โศกเศร้า อยู่เสมอ</a:t>
            </a:r>
          </a:p>
          <a:p>
            <a:pPr eaLnBrk="1" hangingPunct="1"/>
            <a:r>
              <a:rPr lang="th-TH" sz="3300">
                <a:solidFill>
                  <a:srgbClr val="800080"/>
                </a:solidFill>
                <a:latin typeface="Angsana New" pitchFamily="18" charset="-34"/>
              </a:rPr>
              <a:t>6. การมีอารมณ์ไม่ปกติ หงุดหงิด มีเรื่องราวกระทบจิตใจ</a:t>
            </a:r>
          </a:p>
          <a:p>
            <a:pPr eaLnBrk="1" hangingPunct="1"/>
            <a:r>
              <a:rPr lang="th-TH" sz="3300">
                <a:solidFill>
                  <a:srgbClr val="4D4D4D"/>
                </a:solidFill>
                <a:latin typeface="Angsana New" pitchFamily="18" charset="-34"/>
              </a:rPr>
              <a:t>7. ถือเอาความคิดเห็นและใจตนเองเป็นใหญ่ ไม่คิดถึงผู้อื่น</a:t>
            </a:r>
          </a:p>
          <a:p>
            <a:pPr eaLnBrk="1" hangingPunct="1"/>
            <a:r>
              <a:rPr lang="th-TH" sz="3300">
                <a:solidFill>
                  <a:srgbClr val="800080"/>
                </a:solidFill>
                <a:latin typeface="Angsana New" pitchFamily="18" charset="-34"/>
              </a:rPr>
              <a:t>8. มีความไม่ชอบพอกันเป็นส่วนตัว หรือไม่ชอบในรูปร่าง หน้าตา</a:t>
            </a:r>
          </a:p>
          <a:p>
            <a:pPr eaLnBrk="1" hangingPunct="1"/>
            <a:r>
              <a:rPr lang="th-TH" sz="3300">
                <a:solidFill>
                  <a:srgbClr val="4D4D4D"/>
                </a:solidFill>
                <a:latin typeface="Angsana New" pitchFamily="18" charset="-34"/>
              </a:rPr>
              <a:t>9. ความระแวง สงสัย ไม่ไว้วางใจกันและกัน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animBg="1"/>
      <p:bldP spid="25604" grpId="0"/>
      <p:bldP spid="2560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AutoShape 7"/>
          <p:cNvSpPr>
            <a:spLocks noChangeArrowheads="1"/>
          </p:cNvSpPr>
          <p:nvPr/>
        </p:nvSpPr>
        <p:spPr bwMode="auto">
          <a:xfrm>
            <a:off x="3919538" y="1538288"/>
            <a:ext cx="3962400" cy="1066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4038600" y="874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lang="th-TH" sz="1800">
              <a:latin typeface="Angsana New" pitchFamily="18" charset="-34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983038" y="1836738"/>
            <a:ext cx="36909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th-TH" sz="4400" b="1" i="1">
                <a:solidFill>
                  <a:srgbClr val="990000"/>
                </a:solidFill>
                <a:latin typeface="Angsana New" pitchFamily="18" charset="-34"/>
              </a:rPr>
              <a:t>5. นิสัยที่ดีในการทำงาน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3400" y="2755900"/>
            <a:ext cx="8153400" cy="356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334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9906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4478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9050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3622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8194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32766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7338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41910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sz="3300" b="1">
                <a:solidFill>
                  <a:schemeClr val="tx2"/>
                </a:solidFill>
                <a:latin typeface="Angsana New" pitchFamily="18" charset="-34"/>
              </a:rPr>
              <a:t>1. นิสัยการทำงานที่พึงประสงค์ เช่น ตรงต่อเวลา ความรับผิดชอบ</a:t>
            </a:r>
          </a:p>
          <a:p>
            <a:pPr eaLnBrk="1" hangingPunct="1">
              <a:buFontTx/>
              <a:buChar char="•"/>
            </a:pPr>
            <a:endParaRPr lang="th-TH" sz="1000" b="1">
              <a:solidFill>
                <a:srgbClr val="0066FF"/>
              </a:solidFill>
              <a:latin typeface="Angsana New" pitchFamily="18" charset="-34"/>
            </a:endParaRPr>
          </a:p>
          <a:p>
            <a:pPr eaLnBrk="1" hangingPunct="1"/>
            <a:r>
              <a:rPr lang="th-TH" sz="3300" b="1">
                <a:solidFill>
                  <a:srgbClr val="996600"/>
                </a:solidFill>
                <a:latin typeface="Angsana New" pitchFamily="18" charset="-34"/>
              </a:rPr>
              <a:t>2. นิสัยที่ต้องปฏิบัติ เกี่ยวกับเอกสารเข้า </a:t>
            </a:r>
          </a:p>
          <a:p>
            <a:pPr eaLnBrk="1" hangingPunct="1"/>
            <a:endParaRPr lang="th-TH" sz="1000" b="1">
              <a:solidFill>
                <a:srgbClr val="996600"/>
              </a:solidFill>
              <a:latin typeface="Angsana New" pitchFamily="18" charset="-34"/>
            </a:endParaRPr>
          </a:p>
          <a:p>
            <a:pPr eaLnBrk="1" hangingPunct="1"/>
            <a:r>
              <a:rPr lang="th-TH" sz="3300" b="1">
                <a:solidFill>
                  <a:schemeClr val="tx2"/>
                </a:solidFill>
                <a:latin typeface="Angsana New" pitchFamily="18" charset="-34"/>
              </a:rPr>
              <a:t>3. นิสัยที่ต้องปฏิบัติ เกี่ยวกับเอกสารออก ตรวจสอบความเรียบร้อย</a:t>
            </a:r>
          </a:p>
          <a:p>
            <a:pPr eaLnBrk="1" hangingPunct="1"/>
            <a:r>
              <a:rPr lang="th-TH" sz="3300" b="1">
                <a:solidFill>
                  <a:srgbClr val="996600"/>
                </a:solidFill>
                <a:latin typeface="Angsana New" pitchFamily="18" charset="-34"/>
              </a:rPr>
              <a:t>    ของเอกสารออก ลงทะเบียนจดหมายออก</a:t>
            </a:r>
            <a:r>
              <a:rPr lang="th-TH" sz="3300" b="1">
                <a:solidFill>
                  <a:srgbClr val="0066FF"/>
                </a:solidFill>
                <a:latin typeface="Angsana New" pitchFamily="18" charset="-34"/>
              </a:rPr>
              <a:t> </a:t>
            </a:r>
          </a:p>
          <a:p>
            <a:pPr eaLnBrk="1" hangingPunct="1"/>
            <a:endParaRPr lang="th-TH" sz="1000" b="1">
              <a:solidFill>
                <a:srgbClr val="0066FF"/>
              </a:solidFill>
              <a:latin typeface="Angsana New" pitchFamily="18" charset="-34"/>
            </a:endParaRPr>
          </a:p>
          <a:p>
            <a:pPr eaLnBrk="1" hangingPunct="1"/>
            <a:r>
              <a:rPr lang="th-TH" sz="3300" b="1">
                <a:solidFill>
                  <a:schemeClr val="tx2"/>
                </a:solidFill>
                <a:latin typeface="Angsana New" pitchFamily="18" charset="-34"/>
              </a:rPr>
              <a:t>4. นิสัยที่ต้องปฏิบัติ หลักการร่างจดหมาย อ่านเอกสารที่เกี่ยวข้องได้</a:t>
            </a:r>
          </a:p>
          <a:p>
            <a:pPr eaLnBrk="1" hangingPunct="1"/>
            <a:r>
              <a:rPr lang="th-TH" sz="3300" b="1">
                <a:solidFill>
                  <a:schemeClr val="tx2"/>
                </a:solidFill>
                <a:latin typeface="Angsana New" pitchFamily="18" charset="-34"/>
              </a:rPr>
              <a:t>    เข้าใจ ตรวจสอบเอกสารเก่าจากแฟ้มที่เก็บเรื่อง เป็นข้อมูลในการร่าง</a:t>
            </a:r>
          </a:p>
        </p:txBody>
      </p:sp>
      <p:pic>
        <p:nvPicPr>
          <p:cNvPr id="26635" name="Picture 11" descr="FL81334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60400"/>
            <a:ext cx="2819400" cy="186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  <p:bldP spid="26629" grpId="0"/>
      <p:bldP spid="266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8" name="AutoShape 6"/>
          <p:cNvSpPr>
            <a:spLocks noChangeArrowheads="1"/>
          </p:cNvSpPr>
          <p:nvPr/>
        </p:nvSpPr>
        <p:spPr bwMode="auto">
          <a:xfrm>
            <a:off x="3176588" y="228600"/>
            <a:ext cx="2743200" cy="1981200"/>
          </a:xfrm>
          <a:prstGeom prst="irregularSeal1">
            <a:avLst/>
          </a:prstGeom>
          <a:gradFill rotWithShape="1">
            <a:gsLst>
              <a:gs pos="0">
                <a:srgbClr val="FF6600">
                  <a:alpha val="94000"/>
                </a:srgbClr>
              </a:gs>
              <a:gs pos="100000">
                <a:srgbClr val="FF3300"/>
              </a:gs>
            </a:gsLst>
            <a:lin ang="27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445611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h-TH"/>
              <a:t>		การอยู่ร่วมกันของคนในสังคม เราต้องเป็นคนมีทัศนคติและกิจนิสัยที่พึงประสงค์  ที่สังคมสามารถยอมรับได้  หากส่วนใดไม่เป็นที่ยอมรับของสังคม  เราต้องหาสาเหตุแล้วนำมาปรับปรุงแก้ไขหรือเปลี่ยนทัศนคติและกิจนิสัยใหม่  โดยการเปลี่ยนทัศนคติและกิจนิสัยพื้นฐานจากตัวเรา  อาจตรวจสอบและปรับจากหัวข้อ  ความสัมพันธ์ สุขนิสัย  ด้านสติปัญญา  ลักษณะการทำงาน กิจนิสัยที่พึงประสงค์  เมื่อเราปรับปรุงเปลี่ยนแปลงได้  ก็จะทำให้เราเป็นคนมีความประพฤติตัวดี  เป็นคนเก่งอยู่ในสังคมได้อย่างมีความสุข  สร้างเสน่ห์และความเจริญก้าวหน้าให้แก่ตนเองและหน่วยงาน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3657600" y="685800"/>
            <a:ext cx="175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h-TH"/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4143375" y="779463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4000" b="1">
                <a:solidFill>
                  <a:schemeClr val="bg1"/>
                </a:solidFill>
              </a:rPr>
              <a:t>สรุป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8" grpId="0" animBg="1"/>
      <p:bldP spid="696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683" name="WordArt 3"/>
          <p:cNvSpPr>
            <a:spLocks noChangeArrowheads="1" noChangeShapeType="1" noTextEdit="1"/>
          </p:cNvSpPr>
          <p:nvPr/>
        </p:nvSpPr>
        <p:spPr bwMode="auto">
          <a:xfrm>
            <a:off x="838200" y="2362200"/>
            <a:ext cx="7315200" cy="1828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">
                <a:solidFill>
                  <a:srgbClr val="EAEAEA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b="1" kern="10"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prstShdw prst="shdw17" dist="17961" dir="2700000">
                    <a:srgbClr val="9400ED">
                      <a:gamma/>
                      <a:shade val="60000"/>
                      <a:invGamma/>
                    </a:srgbClr>
                  </a:prstShdw>
                </a:effectLst>
                <a:latin typeface="AngsanaUPC"/>
                <a:cs typeface="AngsanaUPC"/>
              </a:rPr>
              <a:t>สวัสดี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animBg="1"/>
    </p:bld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Angsana New"/>
      </a:majorFont>
      <a:minorFont>
        <a:latin typeface="Verdana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</TotalTime>
  <Words>534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Angsana New</vt:lpstr>
      <vt:lpstr>Times New Roman</vt:lpstr>
      <vt:lpstr>Verdana</vt:lpstr>
      <vt:lpstr>Tahoma</vt:lpstr>
      <vt:lpstr>Balloons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ATEC 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ATEC</dc:creator>
  <cp:lastModifiedBy>Computer</cp:lastModifiedBy>
  <cp:revision>30</cp:revision>
  <dcterms:created xsi:type="dcterms:W3CDTF">2005-07-08T09:58:59Z</dcterms:created>
  <dcterms:modified xsi:type="dcterms:W3CDTF">2010-07-13T02:22:39Z</dcterms:modified>
</cp:coreProperties>
</file>